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2F40A-38BF-4A21-BB19-06170B5A1A7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40BA-04AF-4EAD-95BC-94454BFAF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 smtClean="0"/>
              <a:t>spajanja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Zavarivanje</a:t>
            </a:r>
            <a:r>
              <a:rPr lang="en-US" b="1" dirty="0" smtClean="0"/>
              <a:t> </a:t>
            </a:r>
            <a:r>
              <a:rPr lang="en-US" b="1" dirty="0" err="1" smtClean="0"/>
              <a:t>raznorodnih</a:t>
            </a:r>
            <a:r>
              <a:rPr lang="en-US" b="1" dirty="0" smtClean="0"/>
              <a:t> </a:t>
            </a:r>
            <a:r>
              <a:rPr lang="en-US" b="1" dirty="0" err="1" smtClean="0"/>
              <a:t>materijala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Generalno</a:t>
            </a:r>
            <a:r>
              <a:rPr lang="en-US" dirty="0" smtClean="0"/>
              <a:t>,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zavareni</a:t>
            </a:r>
            <a:r>
              <a:rPr lang="en-US" dirty="0" smtClean="0"/>
              <a:t> </a:t>
            </a:r>
            <a:r>
              <a:rPr lang="en-US" dirty="0" err="1" smtClean="0"/>
              <a:t>spojevi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spoj</a:t>
            </a:r>
            <a:r>
              <a:rPr lang="en-US" dirty="0" smtClean="0"/>
              <a:t> </a:t>
            </a:r>
            <a:r>
              <a:rPr lang="en-US" dirty="0" err="1" smtClean="0"/>
              <a:t>raznorodnih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: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je </a:t>
            </a:r>
            <a:r>
              <a:rPr lang="en-US" dirty="0" err="1" smtClean="0"/>
              <a:t>valjan</a:t>
            </a:r>
            <a:r>
              <a:rPr lang="en-US" dirty="0" smtClean="0"/>
              <a:t>, </a:t>
            </a:r>
            <a:r>
              <a:rPr lang="en-US" dirty="0" err="1" smtClean="0"/>
              <a:t>vučen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sl., a </a:t>
            </a:r>
            <a:r>
              <a:rPr lang="en-US" dirty="0" err="1" smtClean="0"/>
              <a:t>šav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livenu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Mogući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zavareni</a:t>
            </a:r>
            <a:r>
              <a:rPr lang="en-US" dirty="0" smtClean="0"/>
              <a:t> </a:t>
            </a:r>
            <a:r>
              <a:rPr lang="en-US" dirty="0" err="1" smtClean="0"/>
              <a:t>spojevi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r>
              <a:rPr lang="en-US" dirty="0" smtClean="0"/>
              <a:t> </a:t>
            </a:r>
            <a:r>
              <a:rPr lang="en-US" dirty="0" err="1" smtClean="0"/>
              <a:t>metala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raznorodnih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topljenjem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REL, MIG/MAG, TIG,…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malim</a:t>
            </a:r>
            <a:r>
              <a:rPr lang="en-US" dirty="0" smtClean="0"/>
              <a:t> </a:t>
            </a:r>
            <a:r>
              <a:rPr lang="en-US" dirty="0" err="1" smtClean="0"/>
              <a:t>uvarom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zav.laserom</a:t>
            </a:r>
            <a:r>
              <a:rPr lang="en-US" dirty="0" smtClean="0"/>
              <a:t>, </a:t>
            </a:r>
            <a:r>
              <a:rPr lang="en-US" dirty="0" err="1" smtClean="0"/>
              <a:t>elektron.snopom</a:t>
            </a:r>
            <a:r>
              <a:rPr lang="en-US" dirty="0" smtClean="0"/>
              <a:t>,…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Potupci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topljenja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zav.trenjem</a:t>
            </a:r>
            <a:r>
              <a:rPr lang="en-US" dirty="0" smtClean="0"/>
              <a:t>, </a:t>
            </a:r>
            <a:r>
              <a:rPr lang="en-US" dirty="0" err="1" smtClean="0"/>
              <a:t>eksplozijom</a:t>
            </a:r>
            <a:r>
              <a:rPr lang="en-US" dirty="0" smtClean="0"/>
              <a:t>, </a:t>
            </a:r>
            <a:r>
              <a:rPr lang="en-US" dirty="0" err="1" smtClean="0"/>
              <a:t>difuziono</a:t>
            </a:r>
            <a:r>
              <a:rPr lang="en-US" dirty="0" smtClean="0"/>
              <a:t>,…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199" t="20833" r="57833" b="11458"/>
          <a:stretch>
            <a:fillRect/>
          </a:stretch>
        </p:blipFill>
        <p:spPr bwMode="auto">
          <a:xfrm>
            <a:off x="3908474" y="381000"/>
            <a:ext cx="5235526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3733800" cy="5943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Najpogodniji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malim</a:t>
            </a:r>
            <a:r>
              <a:rPr lang="en-US" dirty="0" smtClean="0"/>
              <a:t> </a:t>
            </a:r>
            <a:r>
              <a:rPr lang="en-US" dirty="0" err="1" smtClean="0"/>
              <a:t>uvarom</a:t>
            </a:r>
            <a:r>
              <a:rPr lang="en-US" dirty="0" smtClean="0"/>
              <a:t> (</a:t>
            </a:r>
            <a:r>
              <a:rPr lang="en-US" dirty="0" err="1" smtClean="0"/>
              <a:t>oko</a:t>
            </a:r>
            <a:r>
              <a:rPr lang="en-US" dirty="0" smtClean="0"/>
              <a:t> 5 %)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topljenja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Uvar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postupaka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topljenjem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REL: 20-25 %</a:t>
            </a:r>
          </a:p>
          <a:p>
            <a:pPr>
              <a:buFontTx/>
              <a:buChar char="-"/>
            </a:pPr>
            <a:r>
              <a:rPr lang="en-US" dirty="0" smtClean="0"/>
              <a:t>MIG/MAG: 20-40 %</a:t>
            </a:r>
          </a:p>
          <a:p>
            <a:pPr>
              <a:buFontTx/>
              <a:buChar char="-"/>
            </a:pPr>
            <a:r>
              <a:rPr lang="en-US" dirty="0" smtClean="0"/>
              <a:t>TIG: 20-50 %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57800" y="24384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7000" y="4572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 smtClean="0"/>
              <a:t>Izračunavanje sadržaja elementa X u šavu:</a:t>
            </a:r>
          </a:p>
          <a:p>
            <a:pPr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X=f</a:t>
            </a:r>
            <a:r>
              <a:rPr lang="sr-Latn-CS" baseline="-25000" dirty="0" smtClean="0"/>
              <a:t>A</a:t>
            </a:r>
            <a:r>
              <a:rPr lang="sr-Latn-CS" dirty="0" smtClean="0"/>
              <a:t>X</a:t>
            </a:r>
            <a:r>
              <a:rPr lang="sr-Latn-CS" baseline="-25000" dirty="0" smtClean="0"/>
              <a:t>A</a:t>
            </a:r>
            <a:r>
              <a:rPr lang="sr-Latn-CS" dirty="0" smtClean="0"/>
              <a:t>+f</a:t>
            </a:r>
            <a:r>
              <a:rPr lang="sr-Latn-CS" baseline="-25000" dirty="0" smtClean="0"/>
              <a:t>B</a:t>
            </a:r>
            <a:r>
              <a:rPr lang="sr-Latn-CS" dirty="0" smtClean="0"/>
              <a:t>X</a:t>
            </a:r>
            <a:r>
              <a:rPr lang="sr-Latn-CS" baseline="-25000" dirty="0" smtClean="0"/>
              <a:t>B</a:t>
            </a:r>
            <a:r>
              <a:rPr lang="sr-Latn-CS" dirty="0" smtClean="0"/>
              <a:t>+f</a:t>
            </a:r>
            <a:r>
              <a:rPr lang="sr-Latn-CS" baseline="-25000" dirty="0" smtClean="0"/>
              <a:t>DM</a:t>
            </a:r>
            <a:r>
              <a:rPr lang="sr-Latn-CS" dirty="0" smtClean="0"/>
              <a:t>X</a:t>
            </a:r>
            <a:r>
              <a:rPr lang="sr-Latn-CS" baseline="-25000" dirty="0" smtClean="0"/>
              <a:t>DM</a:t>
            </a:r>
          </a:p>
          <a:p>
            <a:pPr algn="ctr"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Gde je:</a:t>
            </a:r>
          </a:p>
          <a:p>
            <a:pPr>
              <a:buNone/>
            </a:pPr>
            <a:r>
              <a:rPr lang="sr-Latn-CS" dirty="0" smtClean="0"/>
              <a:t>f</a:t>
            </a:r>
            <a:r>
              <a:rPr lang="sr-Latn-CS" baseline="-25000" dirty="0" smtClean="0"/>
              <a:t>A</a:t>
            </a:r>
            <a:r>
              <a:rPr lang="sr-Latn-CS" dirty="0" smtClean="0"/>
              <a:t> – sadržaj osnovnog materijala A u šavu </a:t>
            </a:r>
          </a:p>
          <a:p>
            <a:pPr>
              <a:buNone/>
            </a:pPr>
            <a:r>
              <a:rPr lang="sr-Latn-CS" dirty="0" smtClean="0"/>
              <a:t>f</a:t>
            </a:r>
            <a:r>
              <a:rPr lang="sr-Latn-CS" baseline="-25000" dirty="0" smtClean="0"/>
              <a:t>B</a:t>
            </a:r>
            <a:r>
              <a:rPr lang="sr-Latn-CS" dirty="0" smtClean="0"/>
              <a:t> - sadržaj osnovnog materijala B u šavu </a:t>
            </a:r>
          </a:p>
          <a:p>
            <a:pPr>
              <a:buNone/>
            </a:pPr>
            <a:r>
              <a:rPr lang="sr-Latn-CS" dirty="0" smtClean="0"/>
              <a:t>f</a:t>
            </a:r>
            <a:r>
              <a:rPr lang="sr-Latn-CS" baseline="-25000" dirty="0" smtClean="0"/>
              <a:t>DM</a:t>
            </a:r>
            <a:r>
              <a:rPr lang="sr-Latn-CS" dirty="0" smtClean="0"/>
              <a:t> - sadržaj dodatnog materijala u šavu </a:t>
            </a:r>
            <a:endParaRPr lang="sr-Latn-CS" baseline="-25000" dirty="0" smtClean="0"/>
          </a:p>
          <a:p>
            <a:pPr>
              <a:buNone/>
            </a:pPr>
            <a:r>
              <a:rPr lang="sr-Latn-CS" dirty="0" smtClean="0"/>
              <a:t>X</a:t>
            </a:r>
            <a:r>
              <a:rPr lang="sr-Latn-CS" baseline="-25000" dirty="0" smtClean="0"/>
              <a:t>A</a:t>
            </a:r>
            <a:r>
              <a:rPr lang="sr-Latn-CS" dirty="0" smtClean="0"/>
              <a:t> – sadržaj elementa X u osnovnom materijalu A</a:t>
            </a:r>
            <a:endParaRPr lang="sr-Latn-CS" baseline="-25000" dirty="0" smtClean="0"/>
          </a:p>
          <a:p>
            <a:pPr>
              <a:buNone/>
            </a:pPr>
            <a:r>
              <a:rPr lang="sr-Latn-CS" dirty="0" smtClean="0"/>
              <a:t>X</a:t>
            </a:r>
            <a:r>
              <a:rPr lang="sr-Latn-CS" baseline="-25000" dirty="0" smtClean="0"/>
              <a:t>B</a:t>
            </a:r>
            <a:r>
              <a:rPr lang="sr-Latn-CS" dirty="0" smtClean="0"/>
              <a:t> – sadržaj elementa X u osnovnom materijalu B</a:t>
            </a:r>
          </a:p>
          <a:p>
            <a:pPr>
              <a:buNone/>
            </a:pPr>
            <a:r>
              <a:rPr lang="sr-Latn-CS" dirty="0" smtClean="0"/>
              <a:t>X</a:t>
            </a:r>
            <a:r>
              <a:rPr lang="sr-Latn-CS" baseline="-25000" dirty="0" smtClean="0"/>
              <a:t>DM</a:t>
            </a:r>
            <a:r>
              <a:rPr lang="sr-Latn-CS" dirty="0" smtClean="0"/>
              <a:t> - sadržaj elementa X u dodatnom materijalu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sr-Latn-CS" dirty="0" smtClean="0"/>
              <a:t>Nisko/srednjeugljenični čelik +austenitni nerđajući čelik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4876800" cy="4648200"/>
          </a:xfrm>
        </p:spPr>
        <p:txBody>
          <a:bodyPr>
            <a:normAutofit fontScale="85000" lnSpcReduction="10000"/>
          </a:bodyPr>
          <a:lstStyle/>
          <a:p>
            <a:r>
              <a:rPr lang="sr-Latn-CS" dirty="0" smtClean="0">
                <a:solidFill>
                  <a:schemeClr val="accent1"/>
                </a:solidFill>
              </a:rPr>
              <a:t>Nisko/srednjeuglj.č.:</a:t>
            </a:r>
          </a:p>
          <a:p>
            <a:pPr>
              <a:buNone/>
            </a:pPr>
            <a:endParaRPr lang="sr-Latn-CS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sr-Latn-CS" dirty="0" smtClean="0">
                <a:solidFill>
                  <a:schemeClr val="accent1"/>
                </a:solidFill>
              </a:rPr>
              <a:t>Potrebno predgrevanje 150-400</a:t>
            </a:r>
            <a:r>
              <a:rPr lang="sr-Latn-CS" baseline="30000" dirty="0" smtClean="0">
                <a:solidFill>
                  <a:schemeClr val="accent1"/>
                </a:solidFill>
              </a:rPr>
              <a:t>o</a:t>
            </a:r>
            <a:r>
              <a:rPr lang="sr-Latn-CS" dirty="0" smtClean="0">
                <a:solidFill>
                  <a:schemeClr val="accent1"/>
                </a:solidFill>
              </a:rPr>
              <a:t>C (kod sr.ugljen.čelika) - </a:t>
            </a:r>
            <a:r>
              <a:rPr lang="sr-Latn-CS" u="sng" dirty="0" smtClean="0">
                <a:solidFill>
                  <a:schemeClr val="accent1"/>
                </a:solidFill>
              </a:rPr>
              <a:t>izbegavati</a:t>
            </a:r>
          </a:p>
          <a:p>
            <a:pPr>
              <a:buFontTx/>
              <a:buChar char="-"/>
            </a:pPr>
            <a:r>
              <a:rPr lang="sr-Latn-CS" dirty="0" smtClean="0">
                <a:solidFill>
                  <a:schemeClr val="accent1"/>
                </a:solidFill>
              </a:rPr>
              <a:t>Moguća upotreba austenitnih elektroda (obično se ne koriste za zavarivanje </a:t>
            </a:r>
            <a:r>
              <a:rPr lang="sr-Latn-CS" dirty="0" smtClean="0">
                <a:solidFill>
                  <a:schemeClr val="accent1"/>
                </a:solidFill>
              </a:rPr>
              <a:t>nisko/srednjeuglj.č.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err="1" smtClean="0">
                <a:solidFill>
                  <a:schemeClr val="accent1"/>
                </a:solidFill>
              </a:rPr>
              <a:t>s</a:t>
            </a:r>
            <a:r>
              <a:rPr lang="en-US" dirty="0" err="1" smtClean="0">
                <a:solidFill>
                  <a:schemeClr val="accent1"/>
                </a:solidFill>
              </a:rPr>
              <a:t>kupe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su</a:t>
            </a:r>
            <a:r>
              <a:rPr lang="sr-Latn-CS" dirty="0" smtClean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jer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apsurbuju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rastvaraju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vodonik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  <a:r>
              <a:rPr lang="en-US" dirty="0" err="1" smtClean="0">
                <a:solidFill>
                  <a:schemeClr val="accent1"/>
                </a:solidFill>
              </a:rPr>
              <a:t>šavu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1905000"/>
            <a:ext cx="3886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Aust.nerđajući</a:t>
            </a:r>
            <a:r>
              <a:rPr kumimoji="0" lang="sr-Latn-C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č.</a:t>
            </a: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Latn-CS" sz="320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Izbegavati zagrevanje 450-850</a:t>
            </a:r>
            <a:r>
              <a:rPr kumimoji="0" lang="sr-Latn-C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sr-Latn-C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sr-Latn-C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Upotreba</a:t>
            </a:r>
            <a:r>
              <a:rPr kumimoji="0" lang="sr-Latn-C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dodatnog (austenitnog) materijala sa ispod 0,03 % C i dodatkom</a:t>
            </a:r>
            <a:r>
              <a:rPr lang="sr-Latn-CS" sz="3200" baseline="0" dirty="0" smtClean="0">
                <a:solidFill>
                  <a:srgbClr val="FF0000"/>
                </a:solidFill>
              </a:rPr>
              <a:t> </a:t>
            </a:r>
            <a:r>
              <a:rPr lang="sr-Latn-CS" sz="3200" dirty="0" smtClean="0">
                <a:solidFill>
                  <a:srgbClr val="FF0000"/>
                </a:solidFill>
              </a:rPr>
              <a:t>Ti, V, Ta, Zr, Ni koji imaju viši afinitet prema C od Cr.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625" t="18000" r="15000" b="6000"/>
          <a:stretch>
            <a:fillRect/>
          </a:stretch>
        </p:blipFill>
        <p:spPr bwMode="auto">
          <a:xfrm>
            <a:off x="228600" y="8382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0" y="5867400"/>
            <a:ext cx="4191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Latn-CS" sz="2800" dirty="0" smtClean="0"/>
              <a:t>Ekvivalent Cr</a:t>
            </a:r>
            <a:endParaRPr lang="sr-Latn-C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24000"/>
            <a:ext cx="615553" cy="319022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sr-Latn-CS" sz="2800" dirty="0" smtClean="0"/>
              <a:t>Ekvivalent Ni</a:t>
            </a:r>
            <a:endParaRPr lang="sr-Latn-C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43000" y="5181600"/>
            <a:ext cx="5334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5867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solidFill>
                  <a:schemeClr val="accent1"/>
                </a:solidFill>
              </a:rPr>
              <a:t>Nisko/srednjeugljenični čelik</a:t>
            </a:r>
            <a:endParaRPr lang="sr-Latn-CS" sz="2000" b="1" dirty="0">
              <a:solidFill>
                <a:schemeClr val="accent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 rot="15967787">
            <a:off x="5652145" y="1920002"/>
            <a:ext cx="457200" cy="1828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181203" y="1829197"/>
            <a:ext cx="1066800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10784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CS" b="1" dirty="0" smtClean="0">
                <a:solidFill>
                  <a:srgbClr val="FF0000"/>
                </a:solidFill>
              </a:rPr>
              <a:t>Austenitni nerđajući čelici</a:t>
            </a:r>
            <a:endParaRPr lang="sr-Latn-CS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504803" y="3048397"/>
            <a:ext cx="914400" cy="30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71800" y="18198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i="1" dirty="0" smtClean="0"/>
              <a:t>Izbegavati zbog prisustva martenzita</a:t>
            </a:r>
            <a:endParaRPr lang="sr-Latn-CS" b="1" i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05400" y="3733800"/>
            <a:ext cx="21336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3810000"/>
            <a:ext cx="18288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91400" y="4419600"/>
            <a:ext cx="1676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žan izbor osnovnog materijala, ako je moguće</a:t>
            </a:r>
            <a:endParaRPr lang="sr-Latn-C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Hvala na pažnji!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283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Tehnologija spajanja savremenih materijala</vt:lpstr>
      <vt:lpstr>Zavarivanje raznorodnih materijala</vt:lpstr>
      <vt:lpstr>Postupci zavarivanja raznorodnih materijala</vt:lpstr>
      <vt:lpstr>Slide 4</vt:lpstr>
      <vt:lpstr>Slide 5</vt:lpstr>
      <vt:lpstr>Nisko/srednjeugljenični čelik +austenitni nerđajući čelik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sebastijan</dc:creator>
  <cp:lastModifiedBy>sebastijan</cp:lastModifiedBy>
  <cp:revision>23</cp:revision>
  <dcterms:created xsi:type="dcterms:W3CDTF">2012-12-19T09:46:17Z</dcterms:created>
  <dcterms:modified xsi:type="dcterms:W3CDTF">2014-01-22T13:02:28Z</dcterms:modified>
</cp:coreProperties>
</file>